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60" r:id="rId3"/>
    <p:sldId id="302" r:id="rId4"/>
    <p:sldId id="282" r:id="rId5"/>
    <p:sldId id="257" r:id="rId6"/>
    <p:sldId id="267" r:id="rId7"/>
    <p:sldId id="278" r:id="rId8"/>
    <p:sldId id="276" r:id="rId9"/>
    <p:sldId id="274" r:id="rId10"/>
    <p:sldId id="28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A691B-1745-4A7E-8F36-E067217BCB5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F2456-9542-48A7-A63F-F312BD9105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8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Мой зелёный класс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636912"/>
            <a:ext cx="7920880" cy="4221088"/>
          </a:xfrm>
        </p:spPr>
        <p:txBody>
          <a:bodyPr>
            <a:normAutofit fontScale="92500" lnSpcReduction="20000"/>
          </a:bodyPr>
          <a:lstStyle/>
          <a:p>
            <a:pPr algn="r"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Авторы работы: Рыжова Венера Идиетулловна,</a:t>
            </a:r>
          </a:p>
          <a:p>
            <a:pPr algn="r">
              <a:defRPr/>
            </a:pP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учитель начальных классов, </a:t>
            </a:r>
          </a:p>
          <a:p>
            <a:pPr algn="r">
              <a:defRPr/>
            </a:pP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ученики  1 класса А</a:t>
            </a:r>
          </a:p>
          <a:p>
            <a:pPr algn="r">
              <a:defRPr/>
            </a:pP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родители учеников 1 класса А</a:t>
            </a:r>
          </a:p>
          <a:p>
            <a:pPr algn="r">
              <a:defRPr/>
            </a:pP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32656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 Заинская средняя общеобразовательная школа №2»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620688"/>
            <a:ext cx="19447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III.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Заключение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844824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340768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Коллектив класса совместно с классным руководителем, родителями обучающихся разработал    проект «Наш зелёный класс». Было предложено10 объектов для озеленения кабинета №2. Для озеленения выбрано 8 видов растений в зависимости от их индивидуальных характеристик по отношению обитания, эстетики и пользы для здоровья человека. Данный проект выставляется для рассмотрения администрацией  школы. </a:t>
            </a:r>
          </a:p>
          <a:p>
            <a:pPr algn="just"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В случае вступления проекта  в силу продолжить работу совместно с педагогами, обучающимися, родителями  по озеленению класса согласно проекта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42852"/>
            <a:ext cx="42678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Цель проекта</a:t>
            </a:r>
            <a:endParaRPr lang="ru-RU" sz="1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0042"/>
            <a:ext cx="84969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Формирование у детей эколого-биологических знаний;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создание зеленого кабинета начальных классов  школы с целью организации </a:t>
            </a:r>
            <a:r>
              <a:rPr lang="ru-RU" sz="1400" b="1" dirty="0" err="1" smtClean="0">
                <a:solidFill>
                  <a:schemeClr val="tx2">
                    <a:lumMod val="75000"/>
                  </a:schemeClr>
                </a:solidFill>
              </a:rPr>
              <a:t>здоровьесберегающего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 пространства для учащихся;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создание условий для формирования социальной компетенции учащихся, путём совместной работы ученик – педагог – родитель.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643050"/>
            <a:ext cx="15760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Задачи проекта</a:t>
            </a:r>
            <a:endParaRPr lang="ru-RU" sz="1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928802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Образовательные: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расширить знания детей о комнатных растениях;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показать влияние комнатных растений на здоровье учащихся;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развить практические навыки ухода за комнатными растениями;</a:t>
            </a:r>
          </a:p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Воспитательные: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воспитание любви к природе;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воспитание бережного отношения к растениям;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воспитание экологической культуры;</a:t>
            </a:r>
          </a:p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РАЗВИВАЮЩИЕ: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развитие наблюдательности, внимания;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развитие творческих способностей учащихся;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формирование навыков поисково-исследовательской деятельности.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5214950"/>
            <a:ext cx="17764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Продукт проекта </a:t>
            </a:r>
            <a:endParaRPr lang="ru-RU" sz="1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57214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Кабинет соответствующий нормам общеобразовательных учреждений (</a:t>
            </a:r>
            <a:r>
              <a:rPr lang="ru-RU" sz="1400" b="1" dirty="0" err="1" smtClean="0">
                <a:solidFill>
                  <a:srgbClr val="002060"/>
                </a:solidFill>
              </a:rPr>
              <a:t>СанПиНу</a:t>
            </a:r>
            <a:r>
              <a:rPr lang="ru-RU" sz="1400" b="1" dirty="0" smtClean="0">
                <a:solidFill>
                  <a:srgbClr val="002060"/>
                </a:solidFill>
              </a:rPr>
              <a:t>), созданный  согласно </a:t>
            </a:r>
            <a:r>
              <a:rPr lang="ru-RU" sz="1400" b="1" dirty="0" err="1" smtClean="0">
                <a:solidFill>
                  <a:srgbClr val="002060"/>
                </a:solidFill>
              </a:rPr>
              <a:t>здоровосберегающих</a:t>
            </a:r>
            <a:r>
              <a:rPr lang="ru-RU" sz="1400" b="1" dirty="0" smtClean="0">
                <a:solidFill>
                  <a:srgbClr val="002060"/>
                </a:solidFill>
              </a:rPr>
              <a:t> условий, соответствующего  эстетическим нормам.</a:t>
            </a:r>
            <a:endParaRPr lang="ru-RU" sz="14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с флешки 07.12.12\DSC061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643306" y="1142984"/>
            <a:ext cx="235745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8"/>
          <p:cNvPicPr>
            <a:picLocks/>
          </p:cNvPicPr>
          <p:nvPr/>
        </p:nvPicPr>
        <p:blipFill>
          <a:blip r:embed="rId3" cstate="print"/>
          <a:srcRect l="21473" t="-3245" r="8947" b="21089"/>
          <a:stretch>
            <a:fillRect/>
          </a:stretch>
        </p:blipFill>
        <p:spPr>
          <a:xfrm>
            <a:off x="0" y="0"/>
            <a:ext cx="676002" cy="954344"/>
          </a:xfrm>
          <a:prstGeom prst="rect">
            <a:avLst/>
          </a:prstGeom>
        </p:spPr>
      </p:pic>
      <p:pic>
        <p:nvPicPr>
          <p:cNvPr id="4" name="Рисунок 3" descr="C:\Documents and Settings\Admin\Мои документы\с флешки 07.12.12\DSC0613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857232"/>
            <a:ext cx="264320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Мои документы\с флешки 07.12.12\DSC0612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714752"/>
            <a:ext cx="264320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8425060" y="0"/>
            <a:ext cx="718940" cy="65548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00298" y="214290"/>
            <a:ext cx="53578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          Анализ проделанной работы</a:t>
            </a:r>
            <a:endParaRPr lang="ru-RU" sz="1600" dirty="0"/>
          </a:p>
        </p:txBody>
      </p:sp>
      <p:pic>
        <p:nvPicPr>
          <p:cNvPr id="10" name="Рисунок 9" descr="C:\Documents and Settings\Admin\Мои документы\с флешки 07.12.12\DSC0611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857232"/>
            <a:ext cx="257176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1142976" y="3643314"/>
            <a:ext cx="2928958" cy="242889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500298" y="3929066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85918" y="4429132"/>
            <a:ext cx="285751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143240" y="4143380"/>
            <a:ext cx="6201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Кабинет №2</a:t>
            </a:r>
            <a:endParaRPr lang="ru-RU" sz="9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98" y="5357826"/>
            <a:ext cx="21431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Ю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16632"/>
            <a:ext cx="61926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Инвентаризация  комнатных растений в классе</a:t>
            </a:r>
            <a:endParaRPr lang="ru-RU" sz="1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500042"/>
            <a:ext cx="800105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1.Ориентация окон учебного  помещения согласно </a:t>
            </a:r>
            <a:r>
              <a:rPr lang="ru-RU" sz="1600" b="1" dirty="0" err="1" smtClean="0">
                <a:solidFill>
                  <a:srgbClr val="002060"/>
                </a:solidFill>
              </a:rPr>
              <a:t>СанПиНу</a:t>
            </a:r>
            <a:r>
              <a:rPr lang="ru-RU" sz="1600" b="1" dirty="0" smtClean="0">
                <a:solidFill>
                  <a:srgbClr val="002060"/>
                </a:solidFill>
              </a:rPr>
              <a:t> 2.4.2.2821- 10  должна быть на южной, юго-восточной и восточной стороне горизонта. Кабинет №2 ориентирован правильно, ориентирован на восточную сторону.     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 2.Нельзя </a:t>
            </a:r>
            <a:r>
              <a:rPr lang="ru-RU" sz="1600" b="1" dirty="0" smtClean="0">
                <a:solidFill>
                  <a:srgbClr val="002060"/>
                </a:solidFill>
              </a:rPr>
              <a:t>расставлять цветы на подоконниках. Их размещают на переносных цветочницах высотой 65-70 см от пола или подвесных кашпо в простенках окон (</a:t>
            </a:r>
            <a:r>
              <a:rPr lang="ru-RU" sz="1600" b="1" dirty="0" err="1" smtClean="0">
                <a:solidFill>
                  <a:srgbClr val="002060"/>
                </a:solidFill>
              </a:rPr>
              <a:t>СанПиН</a:t>
            </a:r>
            <a:r>
              <a:rPr lang="ru-RU" sz="1600" b="1" dirty="0" smtClean="0">
                <a:solidFill>
                  <a:srgbClr val="002060"/>
                </a:solidFill>
              </a:rPr>
              <a:t> 2.4.2. 2821-10). Данное требование соблюдается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000240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3. В классе есть растения, выращивание которых не рекомендовано из-за их особых свойств. </a:t>
            </a:r>
          </a:p>
          <a:p>
            <a:pPr algn="just"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Это растения, выделяющие млечный сок, с сильным запахом, суккуленты. Данное требование не соблюдается. Необходимо заменить  растения .</a:t>
            </a:r>
            <a:endParaRPr lang="ru-RU" sz="1600" b="1" dirty="0" smtClean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071810"/>
            <a:ext cx="77867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4</a:t>
            </a:r>
            <a:r>
              <a:rPr lang="ru-RU" sz="1600" b="1" dirty="0" smtClean="0">
                <a:solidFill>
                  <a:srgbClr val="002060"/>
                </a:solidFill>
              </a:rPr>
              <a:t>. Классное </a:t>
            </a:r>
            <a:r>
              <a:rPr lang="ru-RU" sz="1600" b="1" dirty="0" smtClean="0">
                <a:solidFill>
                  <a:srgbClr val="002060"/>
                </a:solidFill>
              </a:rPr>
              <a:t>помещение   кабинета №2  имеет площадь  48 кв. м. 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3357562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В кабинете рекомендуется: </a:t>
            </a:r>
          </a:p>
          <a:p>
            <a:pPr algn="just"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на 48 кв.м. - 10-14 растений: 3-4  растения высотой до 100-130 см и 5-6 - высотой до 30-35 см. или только высокорослые — 1-2 кадочных экземпляра высотой до 2,5 м.;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4286256"/>
            <a:ext cx="8242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Вывод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786322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Таким образом, мы отметили, что наш  кабинет расположен правильно по отношению к сторонам горизонта. Здесь подходят все виды растений, т.к. здесь достаточно тепла и света. Нам необходимо увеличить число растений в классе  до 10-14 растений.  Согласно рекомендуемому списку растений для восточных окон разнообразить растения в классе. Правильно разместить растения  в горшках, цветочных стойках. Убрать растения неблаготворно влияющие на наше здоровье.</a:t>
            </a:r>
            <a:endParaRPr lang="ru-RU" sz="16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Рекомендуемые растения</a:t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для  восточных окон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643966" cy="2786082"/>
          </a:xfrm>
        </p:spPr>
        <p:txBody>
          <a:bodyPr numCol="3">
            <a:noAutofit/>
          </a:bodyPr>
          <a:lstStyle/>
          <a:p>
            <a:pPr>
              <a:defRPr/>
            </a:pPr>
            <a:r>
              <a:rPr lang="ru-RU" sz="1600" b="1" dirty="0"/>
              <a:t>Аспарагус </a:t>
            </a:r>
          </a:p>
          <a:p>
            <a:pPr>
              <a:defRPr/>
            </a:pPr>
            <a:r>
              <a:rPr lang="ru-RU" sz="1600" b="1" dirty="0"/>
              <a:t>Аукуба</a:t>
            </a:r>
          </a:p>
          <a:p>
            <a:pPr>
              <a:defRPr/>
            </a:pPr>
            <a:r>
              <a:rPr lang="ru-RU" sz="1600" b="1" dirty="0"/>
              <a:t>Бегония древовидная </a:t>
            </a:r>
          </a:p>
          <a:p>
            <a:pPr>
              <a:defRPr/>
            </a:pPr>
            <a:r>
              <a:rPr lang="ru-RU" sz="1600" b="1" dirty="0"/>
              <a:t>Бегония волосистая</a:t>
            </a:r>
          </a:p>
          <a:p>
            <a:pPr>
              <a:defRPr/>
            </a:pPr>
            <a:r>
              <a:rPr lang="ru-RU" sz="1600" b="1" dirty="0"/>
              <a:t>Бегония металлическая </a:t>
            </a:r>
          </a:p>
          <a:p>
            <a:pPr>
              <a:defRPr/>
            </a:pPr>
            <a:r>
              <a:rPr lang="ru-RU" sz="1600" b="1" dirty="0"/>
              <a:t>Бегония изумрудная</a:t>
            </a:r>
          </a:p>
          <a:p>
            <a:pPr>
              <a:defRPr/>
            </a:pPr>
            <a:r>
              <a:rPr lang="ru-RU" sz="1600" b="1" dirty="0" err="1"/>
              <a:t>Гризелиния</a:t>
            </a:r>
            <a:endParaRPr lang="ru-RU" sz="1600" b="1" dirty="0"/>
          </a:p>
          <a:p>
            <a:pPr>
              <a:defRPr/>
            </a:pPr>
            <a:r>
              <a:rPr lang="ru-RU" sz="1600" b="1" dirty="0" smtClean="0"/>
              <a:t>Драцена </a:t>
            </a:r>
            <a:r>
              <a:rPr lang="ru-RU" sz="1600" b="1" dirty="0"/>
              <a:t>узколистная</a:t>
            </a:r>
          </a:p>
          <a:p>
            <a:pPr>
              <a:defRPr/>
            </a:pPr>
            <a:r>
              <a:rPr lang="ru-RU" sz="1600" b="1" dirty="0"/>
              <a:t>Драцена </a:t>
            </a:r>
            <a:r>
              <a:rPr lang="ru-RU" sz="1600" b="1" dirty="0" err="1"/>
              <a:t>деремская</a:t>
            </a:r>
            <a:endParaRPr lang="ru-RU" sz="1600" b="1" dirty="0"/>
          </a:p>
          <a:p>
            <a:pPr>
              <a:defRPr/>
            </a:pPr>
            <a:r>
              <a:rPr lang="ru-RU" sz="1600" b="1" dirty="0"/>
              <a:t>Иглица</a:t>
            </a:r>
          </a:p>
          <a:p>
            <a:pPr>
              <a:defRPr/>
            </a:pPr>
            <a:r>
              <a:rPr lang="ru-RU" sz="1600" b="1" dirty="0"/>
              <a:t>Мирт</a:t>
            </a:r>
          </a:p>
          <a:p>
            <a:pPr>
              <a:defRPr/>
            </a:pPr>
            <a:r>
              <a:rPr lang="ru-RU" sz="1600" b="1" dirty="0" smtClean="0"/>
              <a:t>Плющи</a:t>
            </a:r>
            <a:endParaRPr lang="ru-RU" sz="1600" b="1" dirty="0"/>
          </a:p>
          <a:p>
            <a:pPr>
              <a:defRPr/>
            </a:pPr>
            <a:r>
              <a:rPr lang="ru-RU" sz="1600" b="1" dirty="0" err="1" smtClean="0"/>
              <a:t>Циссус</a:t>
            </a:r>
            <a:endParaRPr lang="ru-RU" sz="1600" b="1" dirty="0" smtClean="0"/>
          </a:p>
          <a:p>
            <a:pPr>
              <a:defRPr/>
            </a:pPr>
            <a:r>
              <a:rPr lang="ru-RU" sz="1600" b="1" dirty="0" err="1" smtClean="0"/>
              <a:t>Питтоспорум</a:t>
            </a:r>
            <a:endParaRPr lang="ru-RU" sz="1600" b="1" dirty="0" smtClean="0"/>
          </a:p>
          <a:p>
            <a:pPr>
              <a:defRPr/>
            </a:pPr>
            <a:r>
              <a:rPr lang="ru-RU" sz="1600" b="1" dirty="0" err="1" smtClean="0"/>
              <a:t>Фатсия</a:t>
            </a:r>
            <a:r>
              <a:rPr lang="ru-RU" sz="1600" b="1" dirty="0" smtClean="0"/>
              <a:t> японская</a:t>
            </a:r>
          </a:p>
          <a:p>
            <a:pPr>
              <a:defRPr/>
            </a:pPr>
            <a:r>
              <a:rPr lang="ru-RU" sz="1600" b="1" dirty="0" smtClean="0"/>
              <a:t>Фикус</a:t>
            </a:r>
          </a:p>
          <a:p>
            <a:pPr>
              <a:defRPr/>
            </a:pPr>
            <a:r>
              <a:rPr lang="ru-RU" sz="1600" b="1" dirty="0" err="1" smtClean="0"/>
              <a:t>Эпифиллюм</a:t>
            </a:r>
            <a:r>
              <a:rPr lang="ru-RU" sz="1600" b="1" dirty="0" smtClean="0"/>
              <a:t> тупой</a:t>
            </a:r>
          </a:p>
          <a:p>
            <a:pPr>
              <a:defRPr/>
            </a:pPr>
            <a:r>
              <a:rPr lang="ru-RU" sz="1600" b="1" dirty="0" smtClean="0"/>
              <a:t>Бересклет </a:t>
            </a:r>
            <a:r>
              <a:rPr lang="ru-RU" sz="1600" b="1" dirty="0"/>
              <a:t>японский</a:t>
            </a:r>
          </a:p>
          <a:p>
            <a:pPr>
              <a:defRPr/>
            </a:pPr>
            <a:r>
              <a:rPr lang="ru-RU" sz="1600" b="1" dirty="0" err="1"/>
              <a:t>Лигуструм</a:t>
            </a:r>
            <a:r>
              <a:rPr lang="ru-RU" sz="1600" b="1" dirty="0"/>
              <a:t> </a:t>
            </a:r>
          </a:p>
          <a:p>
            <a:pPr>
              <a:defRPr/>
            </a:pPr>
            <a:r>
              <a:rPr lang="ru-RU" sz="1600" b="1" dirty="0" err="1"/>
              <a:t>Питтоспорум</a:t>
            </a:r>
            <a:endParaRPr lang="ru-RU" sz="1600" b="1" dirty="0"/>
          </a:p>
          <a:p>
            <a:pPr>
              <a:defRPr/>
            </a:pPr>
            <a:r>
              <a:rPr lang="ru-RU" sz="1600" b="1" dirty="0" err="1"/>
              <a:t>Рафиопепис</a:t>
            </a:r>
            <a:r>
              <a:rPr lang="ru-RU" sz="1600" b="1" dirty="0"/>
              <a:t> индийский</a:t>
            </a:r>
          </a:p>
          <a:p>
            <a:pPr>
              <a:defRPr/>
            </a:pPr>
            <a:r>
              <a:rPr lang="ru-RU" sz="1600" b="1" dirty="0" err="1"/>
              <a:t>Узамбарская</a:t>
            </a:r>
            <a:r>
              <a:rPr lang="ru-RU" sz="1600" b="1" dirty="0"/>
              <a:t> фиалка</a:t>
            </a:r>
          </a:p>
          <a:p>
            <a:pPr>
              <a:defRPr/>
            </a:pPr>
            <a:r>
              <a:rPr lang="ru-RU" sz="1600" b="1" dirty="0" err="1"/>
              <a:t>Хлорофитум</a:t>
            </a:r>
            <a:r>
              <a:rPr lang="ru-RU" sz="1600" b="1" dirty="0"/>
              <a:t> </a:t>
            </a:r>
          </a:p>
          <a:p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3643314"/>
            <a:ext cx="36663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Свойства и особенности растений</a:t>
            </a:r>
            <a:endParaRPr lang="ru-RU" sz="1600" b="1" dirty="0"/>
          </a:p>
        </p:txBody>
      </p:sp>
      <p:pic>
        <p:nvPicPr>
          <p:cNvPr id="6" name="Рисунок 5" descr="http://www.nn.ru/data/forum/images/2008-02/8118328-tradeskancij.jpg"/>
          <p:cNvPicPr/>
          <p:nvPr/>
        </p:nvPicPr>
        <p:blipFill>
          <a:blip r:embed="rId2" cstate="print"/>
          <a:srcRect l="20414" t="5468" r="26247" b="24059"/>
          <a:stretch>
            <a:fillRect/>
          </a:stretch>
        </p:blipFill>
        <p:spPr bwMode="auto">
          <a:xfrm>
            <a:off x="6786578" y="2571744"/>
            <a:ext cx="2038350" cy="414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3929066"/>
            <a:ext cx="60722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Растения, которые  поглощают  вредные вещества: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    алоэ (90%),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    </a:t>
            </a:r>
            <a:r>
              <a:rPr lang="ru-RU" sz="1600" b="1" dirty="0" err="1" smtClean="0">
                <a:solidFill>
                  <a:srgbClr val="002060"/>
                </a:solidFill>
              </a:rPr>
              <a:t>хлорофитум</a:t>
            </a:r>
            <a:r>
              <a:rPr lang="ru-RU" sz="1600" b="1" dirty="0" smtClean="0">
                <a:solidFill>
                  <a:srgbClr val="002060"/>
                </a:solidFill>
              </a:rPr>
              <a:t> (86%)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    филодендрон (76%), драцена (79%),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    фикус, </a:t>
            </a:r>
            <a:r>
              <a:rPr lang="ru-RU" sz="1600" b="1" dirty="0" err="1" smtClean="0">
                <a:solidFill>
                  <a:srgbClr val="002060"/>
                </a:solidFill>
              </a:rPr>
              <a:t>шеффлера</a:t>
            </a:r>
            <a:r>
              <a:rPr lang="ru-RU" sz="1600" b="1" dirty="0" smtClean="0">
                <a:solidFill>
                  <a:srgbClr val="002060"/>
                </a:solidFill>
              </a:rPr>
              <a:t>, лилия (40-60%). 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b="1" dirty="0" smtClean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Растения, которые  уменьшают количество болезнетворных  микробов: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мирт, пеларгония,  бегония,  (до 80%),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 err="1" smtClean="0">
                <a:solidFill>
                  <a:srgbClr val="002060"/>
                </a:solidFill>
              </a:rPr>
              <a:t>сансивьера</a:t>
            </a:r>
            <a:r>
              <a:rPr lang="ru-RU" sz="1600" b="1" dirty="0" smtClean="0">
                <a:solidFill>
                  <a:srgbClr val="002060"/>
                </a:solidFill>
              </a:rPr>
              <a:t>,  </a:t>
            </a:r>
            <a:r>
              <a:rPr lang="ru-RU" sz="1600" b="1" dirty="0" err="1" smtClean="0">
                <a:solidFill>
                  <a:srgbClr val="002060"/>
                </a:solidFill>
              </a:rPr>
              <a:t>толстянка</a:t>
            </a:r>
            <a:r>
              <a:rPr lang="ru-RU" sz="1600" b="1" dirty="0" smtClean="0">
                <a:solidFill>
                  <a:srgbClr val="002060"/>
                </a:solidFill>
              </a:rPr>
              <a:t>,    традесканция (до 70%),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 err="1" smtClean="0">
                <a:solidFill>
                  <a:srgbClr val="002060"/>
                </a:solidFill>
              </a:rPr>
              <a:t>циссус</a:t>
            </a:r>
            <a:r>
              <a:rPr lang="ru-RU" sz="1600" b="1" dirty="0" smtClean="0">
                <a:solidFill>
                  <a:srgbClr val="002060"/>
                </a:solidFill>
              </a:rPr>
              <a:t>  (до 60%),  плющ (30%) 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00098" y="-142900"/>
            <a:ext cx="8215370" cy="720080"/>
          </a:xfrm>
        </p:spPr>
        <p:txBody>
          <a:bodyPr>
            <a:normAutofit/>
          </a:bodyPr>
          <a:lstStyle/>
          <a:p>
            <a:r>
              <a:rPr lang="ru-RU" sz="160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</a:t>
            </a:r>
            <a:r>
              <a:rPr lang="ru-RU" sz="1600" dirty="0" err="1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Хлорофитум</a:t>
            </a:r>
            <a:endParaRPr lang="ru-RU" sz="1600" dirty="0">
              <a:solidFill>
                <a:schemeClr val="accent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571480"/>
            <a:ext cx="8715404" cy="16430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Родина: Южная Америка.</a:t>
            </a:r>
          </a:p>
          <a:p>
            <a:pPr>
              <a:defRPr/>
            </a:pPr>
            <a:r>
              <a:rPr lang="ru-RU" sz="1600" dirty="0" err="1" smtClean="0">
                <a:solidFill>
                  <a:srgbClr val="0070C0"/>
                </a:solidFill>
              </a:rPr>
              <a:t>Хлорофитум</a:t>
            </a:r>
            <a:r>
              <a:rPr lang="ru-RU" sz="1600" dirty="0" smtClean="0">
                <a:solidFill>
                  <a:srgbClr val="0070C0"/>
                </a:solidFill>
              </a:rPr>
              <a:t> – растение – эколог. Наукой доказано, что он значительно быстрее других растений поглощает углекислый газ и выделяет кислород. Это наш настоящий друг и помощник.</a:t>
            </a:r>
          </a:p>
          <a:p>
            <a:pPr>
              <a:defRPr/>
            </a:pPr>
            <a:endParaRPr lang="ru-RU" sz="1600" u="sng" dirty="0" smtClean="0">
              <a:solidFill>
                <a:srgbClr val="0070C0"/>
              </a:solidFill>
            </a:endParaRPr>
          </a:p>
        </p:txBody>
      </p:sp>
      <p:pic>
        <p:nvPicPr>
          <p:cNvPr id="9" name="Рисунок 8" descr="C:\Documents and Settings\Admin\Мои документы\Мои рисунки\31.12.12с флешки\DSC06254.JPG"/>
          <p:cNvPicPr/>
          <p:nvPr/>
        </p:nvPicPr>
        <p:blipFill>
          <a:blip r:embed="rId2" cstate="print"/>
          <a:srcRect l="32590" t="17352" r="21107"/>
          <a:stretch>
            <a:fillRect/>
          </a:stretch>
        </p:blipFill>
        <p:spPr bwMode="auto">
          <a:xfrm>
            <a:off x="7072330" y="1857364"/>
            <a:ext cx="1928826" cy="271464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1643050"/>
            <a:ext cx="36383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tx2"/>
                </a:solidFill>
              </a:rPr>
              <a:t>Родина:   </a:t>
            </a:r>
            <a:r>
              <a:rPr lang="ru-RU" sz="1600" b="1" dirty="0" smtClean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засушливые области Африки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1357298"/>
            <a:ext cx="13163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Сансевиерия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1928802"/>
            <a:ext cx="65008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err="1" smtClean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Сансевиерия</a:t>
            </a:r>
            <a:r>
              <a:rPr lang="ru-RU" sz="1600" b="1" dirty="0" smtClean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 положительно влияет на наше здоровье,  в первую очередь на дыхательную систему и иммунитет. Защищает наш организм от инфекционных и простудных заболеваний.</a:t>
            </a:r>
            <a:endParaRPr lang="ru-RU" sz="1600" b="1" dirty="0" smtClean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857760"/>
            <a:ext cx="214314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85720" y="2857496"/>
            <a:ext cx="12161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Пеларгония</a:t>
            </a:r>
            <a:endParaRPr lang="ru-RU" sz="1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3214686"/>
            <a:ext cx="6643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Родина: Южная Африка.</a:t>
            </a: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В нашем классе растёт пеларгония крупноцветковая.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38576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rgbClr val="FF0000"/>
                </a:solidFill>
              </a:rPr>
              <a:t>Внимание!</a:t>
            </a:r>
          </a:p>
          <a:p>
            <a:pPr>
              <a:defRPr/>
            </a:pPr>
            <a:r>
              <a:rPr lang="ru-RU" sz="1600" dirty="0" smtClean="0">
                <a:solidFill>
                  <a:srgbClr val="0070C0"/>
                </a:solidFill>
              </a:rPr>
              <a:t>Мы узнали, что растение может вызвать  аллергическую реакцию у людей.</a:t>
            </a:r>
            <a:endParaRPr lang="ru-RU" sz="1600" dirty="0" smtClean="0">
              <a:solidFill>
                <a:srgbClr val="0070C0"/>
              </a:solidFill>
            </a:endParaRPr>
          </a:p>
        </p:txBody>
      </p:sp>
      <p:pic>
        <p:nvPicPr>
          <p:cNvPr id="18" name="Рисунок 17" descr="http://vdomik.ucoz.ru/_ph/3/2/960309825.jpg"/>
          <p:cNvPicPr/>
          <p:nvPr/>
        </p:nvPicPr>
        <p:blipFill>
          <a:blip r:embed="rId4" cstate="print"/>
          <a:srcRect l="3024" r="9827"/>
          <a:stretch>
            <a:fillRect/>
          </a:stretch>
        </p:blipFill>
        <p:spPr bwMode="auto">
          <a:xfrm>
            <a:off x="4786314" y="4857760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285720" y="4714884"/>
            <a:ext cx="8924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Бегония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14282" y="5000636"/>
            <a:ext cx="23642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Родина: Южная Америка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14282" y="528638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rgbClr val="0070C0"/>
                </a:solidFill>
              </a:rPr>
              <a:t>Бегония способствует очищению и оздоровлению воздуха в помещении. Научно установлено, что растение может использоваться в помещениях, как </a:t>
            </a:r>
            <a:r>
              <a:rPr lang="ru-RU" sz="1600" dirty="0" err="1" smtClean="0">
                <a:solidFill>
                  <a:srgbClr val="0070C0"/>
                </a:solidFill>
              </a:rPr>
              <a:t>антимикробное</a:t>
            </a:r>
            <a:r>
              <a:rPr lang="ru-RU" sz="1600" dirty="0" smtClean="0">
                <a:solidFill>
                  <a:srgbClr val="0070C0"/>
                </a:solidFill>
              </a:rPr>
              <a:t> средство.</a:t>
            </a:r>
            <a:endParaRPr lang="ru-RU" sz="16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81025"/>
            <a:ext cx="5114932" cy="1162050"/>
          </a:xfrm>
        </p:spPr>
        <p:txBody>
          <a:bodyPr>
            <a:noAutofit/>
          </a:bodyPr>
          <a:lstStyle/>
          <a:p>
            <a:pPr algn="ctr"/>
            <a:r>
              <a:rPr lang="ru-RU" sz="16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Пандаус</a:t>
            </a:r>
            <a:r>
              <a:rPr lang="ru-RU" sz="1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винтовое дерево или винтовая пальма</a:t>
            </a:r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642919"/>
            <a:ext cx="8572560" cy="1428760"/>
          </a:xfrm>
        </p:spPr>
        <p:txBody>
          <a:bodyPr/>
          <a:lstStyle/>
          <a:p>
            <a:pPr fontAlgn="base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Родина: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Тропические районы Старого Света.</a:t>
            </a:r>
          </a:p>
          <a:p>
            <a:pPr algn="ctr">
              <a:defRPr/>
            </a:pPr>
            <a:r>
              <a:rPr lang="ru-RU" sz="1600" dirty="0" smtClean="0">
                <a:solidFill>
                  <a:srgbClr val="FF0000"/>
                </a:solidFill>
              </a:rPr>
              <a:t>Внимание</a:t>
            </a:r>
            <a:r>
              <a:rPr lang="ru-RU" sz="1600" dirty="0" smtClean="0">
                <a:solidFill>
                  <a:srgbClr val="FF0000"/>
                </a:solidFill>
              </a:rPr>
              <a:t>!</a:t>
            </a:r>
          </a:p>
          <a:p>
            <a:pPr>
              <a:defRPr/>
            </a:pPr>
            <a:r>
              <a:rPr lang="ru-RU" sz="1600" dirty="0" smtClean="0">
                <a:solidFill>
                  <a:srgbClr val="0070C0"/>
                </a:solidFill>
              </a:rPr>
              <a:t>Мы узнали, что растение не должно находиться там где находятся дети из-за своих колючек по краям листьев.</a:t>
            </a:r>
          </a:p>
          <a:p>
            <a:pPr fontAlgn="base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357694"/>
            <a:ext cx="23574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Фиалка (</a:t>
            </a:r>
            <a:r>
              <a:rPr lang="ru-RU" sz="16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сенполия</a:t>
            </a:r>
            <a:r>
              <a:rPr lang="ru-RU" sz="1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07167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Диффенбахия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714620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Внимание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Мы узнали, что все части растения содержат млечный сок, в состав которого входят кристаллики оксалата кальция (щавелевокислого кальция). При попадании на слизистые оболочки или открытые ранки вызывает чувство жжения и вызывает дерматит.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357430"/>
            <a:ext cx="8764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Родина: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2357430"/>
            <a:ext cx="3835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тропические леса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Центральной Америки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" name="Содержимое 4" descr="C:\Documents and Settings\Admin\Мои документы\Мои рисунки\31.12.12с флешки\DSC0626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72182" y="2214570"/>
            <a:ext cx="3214710" cy="235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3" cstate="print"/>
          <a:srcRect l="4667"/>
          <a:stretch>
            <a:fillRect/>
          </a:stretch>
        </p:blipFill>
        <p:spPr bwMode="auto">
          <a:xfrm>
            <a:off x="4643438" y="4071942"/>
            <a:ext cx="171451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Содержимое 4" descr="http://cvitka.com/Saintpaulia_ionantha04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5072074"/>
            <a:ext cx="2286016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142844" y="5000636"/>
            <a:ext cx="4357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Фиалки поддерживают чистую атмосферу в доме. Они избавляют пространство от энергий нечистых мыслей и скверных чувств.</a:t>
            </a:r>
            <a:endParaRPr lang="ru-RU" sz="1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4643446"/>
            <a:ext cx="8764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Родина: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142976" y="4643446"/>
            <a:ext cx="1562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Южная Африка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Мы узнали что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>
            <a:normAutofit/>
          </a:bodyPr>
          <a:lstStyle/>
          <a:p>
            <a:pPr marL="542925" lvl="3" indent="0">
              <a:buFont typeface="Wingdings" pitchFamily="2" charset="2"/>
              <a:buChar char="v"/>
              <a:defRPr/>
            </a:pP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</a:rPr>
              <a:t>Родина комнатных растений – тёплые страны. Чтобы наши зелёные друзья всегда были здоровыми и красивыми, мы должны создать для них благоприятные условия для роста и цветения (освещение, температура, влажность воздуха).</a:t>
            </a:r>
          </a:p>
          <a:p>
            <a:pPr marL="542925" lvl="3" indent="0">
              <a:buFont typeface="Wingdings" pitchFamily="2" charset="2"/>
              <a:buChar char="v"/>
              <a:defRPr/>
            </a:pP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</a:rPr>
              <a:t>Комнатные растения украшают нашу жизнь, делают наш  класс уютнее и теплее.  </a:t>
            </a:r>
          </a:p>
          <a:p>
            <a:pPr marL="542925" lvl="3" indent="0">
              <a:buFont typeface="Wingdings" pitchFamily="2" charset="2"/>
              <a:buChar char="v"/>
              <a:defRPr/>
            </a:pP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</a:rPr>
              <a:t>Растения очищают воздух от углекислого газа и пополняют драгоценный запас кислорода. Значит, чем больше комнатных растений в классе, тем чище воздух.</a:t>
            </a:r>
            <a:r>
              <a:rPr lang="ru-RU" sz="1700" dirty="0" smtClean="0">
                <a:solidFill>
                  <a:srgbClr val="FF0000"/>
                </a:solidFill>
              </a:rPr>
              <a:t> </a:t>
            </a:r>
            <a:r>
              <a:rPr lang="ru-RU" sz="1700" u="sng" dirty="0" smtClean="0">
                <a:solidFill>
                  <a:srgbClr val="FF0000"/>
                </a:solidFill>
              </a:rPr>
              <a:t>Это важно!</a:t>
            </a:r>
          </a:p>
          <a:p>
            <a:pPr marL="542925" lvl="3" indent="0">
              <a:buFont typeface="Wingdings" pitchFamily="2" charset="2"/>
              <a:buChar char="v"/>
              <a:defRPr/>
            </a:pP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</a:rPr>
              <a:t> Растения убивают микробов, находящихся в воздухе. Фитонциды, вырабатываемые растениями, улучшают самочувствие, повышают работоспособность. </a:t>
            </a:r>
            <a:r>
              <a:rPr lang="ru-RU" sz="1700" u="sng" dirty="0" smtClean="0">
                <a:solidFill>
                  <a:srgbClr val="FF0000"/>
                </a:solidFill>
              </a:rPr>
              <a:t>Это необходимо!</a:t>
            </a:r>
          </a:p>
          <a:p>
            <a:pPr marL="542925" lvl="3" indent="0">
              <a:buFont typeface="Wingdings" pitchFamily="2" charset="2"/>
              <a:buChar char="v"/>
              <a:defRPr/>
            </a:pP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</a:rPr>
              <a:t>Наших зелёных друзей называют «живыми пылесосами», потому что они собирают комнатную пыль. Чем чище само растение, тем больше оно очищает воздух. </a:t>
            </a:r>
            <a:r>
              <a:rPr lang="ru-RU" sz="1700" u="sng" dirty="0" smtClean="0">
                <a:solidFill>
                  <a:srgbClr val="FF0000"/>
                </a:solidFill>
              </a:rPr>
              <a:t>Об этом нужно помнить!</a:t>
            </a:r>
          </a:p>
          <a:p>
            <a:pPr marL="542925" lvl="3" indent="0">
              <a:buNone/>
              <a:defRPr/>
            </a:pPr>
            <a:endParaRPr lang="ru-RU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sz="1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II.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Практическая часть</a:t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Мы планируем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4" name="Содержимое 3" descr="C:\Documents and Settings\Admin\Мои документы\с флешки 07.12.12\DSC0607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571876"/>
            <a:ext cx="292895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4" descr="http://cvitka.com/Saintpaulia_ionantha04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5072074"/>
            <a:ext cx="5772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4" descr="http://cvitka.com/Saintpaulia_ionantha04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5072074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215206" y="5786454"/>
            <a:ext cx="16430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Стойка с цветами: герань, </a:t>
            </a:r>
            <a:r>
              <a:rPr lang="ru-RU" sz="1600" dirty="0" err="1" smtClean="0">
                <a:solidFill>
                  <a:schemeClr val="accent1">
                    <a:lumMod val="75000"/>
                  </a:schemeClr>
                </a:solidFill>
              </a:rPr>
              <a:t>хлорофитум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2357430"/>
            <a:ext cx="142534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5-tub-ru.yandex.net/i?id=926417611-11-72&amp;n=21"/>
          <p:cNvPicPr/>
          <p:nvPr/>
        </p:nvPicPr>
        <p:blipFill>
          <a:blip r:embed="rId6" cstate="print"/>
          <a:srcRect l="12433" t="7559" r="7460" b="17638"/>
          <a:stretch>
            <a:fillRect/>
          </a:stretch>
        </p:blipFill>
        <p:spPr bwMode="auto">
          <a:xfrm>
            <a:off x="8215338" y="928670"/>
            <a:ext cx="78581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im6-tub-ru.yandex.net/i?id=390467341-35-72&amp;n=21"/>
          <p:cNvPicPr/>
          <p:nvPr/>
        </p:nvPicPr>
        <p:blipFill>
          <a:blip r:embed="rId7" cstate="print"/>
          <a:srcRect l="11339" t="7559" r="9449" b="2520"/>
          <a:stretch>
            <a:fillRect/>
          </a:stretch>
        </p:blipFill>
        <p:spPr bwMode="auto">
          <a:xfrm>
            <a:off x="6858016" y="928670"/>
            <a:ext cx="794938" cy="85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im3-tub-ru.yandex.net/i?id=270585482-49-72&amp;n=2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15272" y="2714620"/>
            <a:ext cx="721790" cy="869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14282" y="5214950"/>
            <a:ext cx="27860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 левого края от двери установить одно из объёмных растений: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фикус, </a:t>
            </a:r>
            <a:r>
              <a:rPr lang="ru-RU" sz="1600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сансевиерию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 гибискус (роза)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17" name="Содержимое 3" descr="C:\Documents and Settings\Admin\Мои документы\с флешки 07.12.12\DSC06083.JPG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1000108"/>
            <a:ext cx="292895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im3-tub-ru.yandex.net/i?id=270585482-49-72&amp;n=2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86380" y="1643050"/>
            <a:ext cx="64294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im3-tub-ru.yandex.net/i?id=270585482-49-72&amp;n=2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0430" y="1643050"/>
            <a:ext cx="64294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58" y="785794"/>
            <a:ext cx="214314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Documents and Settings\Admin\Мои документы\Мои рисунки\31.12.12с флешки\DSC06252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>
            <a:off x="59435" y="2440839"/>
            <a:ext cx="302433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://cveti.ucoz.ua/_ph/20/2/201199391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29388" y="4857760"/>
            <a:ext cx="714380" cy="181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Содержимое 3" descr="http://www.nn.ru/data/forum/images/2008-02/8118328-tradeskancij.jpg"/>
          <p:cNvPicPr>
            <a:picLocks/>
          </p:cNvPicPr>
          <p:nvPr/>
        </p:nvPicPr>
        <p:blipFill>
          <a:blip r:embed="rId13" cstate="print"/>
          <a:srcRect l="26247" t="6562" r="33537" b="25153"/>
          <a:stretch>
            <a:fillRect/>
          </a:stretch>
        </p:blipFill>
        <p:spPr bwMode="auto">
          <a:xfrm>
            <a:off x="6357950" y="2143116"/>
            <a:ext cx="792088" cy="224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925</Words>
  <Application>Microsoft Office PowerPoint</Application>
  <PresentationFormat>Экран (4:3)</PresentationFormat>
  <Paragraphs>129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Мой зелёный класс</vt:lpstr>
      <vt:lpstr>Слайд 2</vt:lpstr>
      <vt:lpstr>Слайд 3</vt:lpstr>
      <vt:lpstr>Слайд 4</vt:lpstr>
      <vt:lpstr>Рекомендуемые растения  для  восточных окон</vt:lpstr>
      <vt:lpstr>              Хлорофитум</vt:lpstr>
      <vt:lpstr>Пандаус, винтовое дерево или винтовая пальма</vt:lpstr>
      <vt:lpstr>Мы узнали что</vt:lpstr>
      <vt:lpstr> II. Практическая часть Мы планируем  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ммс</cp:lastModifiedBy>
  <cp:revision>65</cp:revision>
  <dcterms:created xsi:type="dcterms:W3CDTF">2012-12-07T09:39:25Z</dcterms:created>
  <dcterms:modified xsi:type="dcterms:W3CDTF">2013-01-16T12:15:00Z</dcterms:modified>
</cp:coreProperties>
</file>